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8619" r:id="rId2"/>
    <p:sldId id="8620" r:id="rId3"/>
    <p:sldId id="8621" r:id="rId4"/>
    <p:sldId id="8622" r:id="rId5"/>
    <p:sldId id="8624" r:id="rId6"/>
    <p:sldId id="8626" r:id="rId7"/>
    <p:sldId id="8627" r:id="rId8"/>
    <p:sldId id="8628" r:id="rId9"/>
    <p:sldId id="8630" r:id="rId10"/>
    <p:sldId id="8631" r:id="rId11"/>
    <p:sldId id="8632" r:id="rId12"/>
    <p:sldId id="8633" r:id="rId13"/>
    <p:sldId id="8635" r:id="rId14"/>
    <p:sldId id="8640" r:id="rId15"/>
    <p:sldId id="8641" r:id="rId16"/>
    <p:sldId id="8642" r:id="rId17"/>
    <p:sldId id="8643" r:id="rId18"/>
    <p:sldId id="8644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3">
          <p15:clr>
            <a:srgbClr val="A4A3A4"/>
          </p15:clr>
        </p15:guide>
        <p15:guide id="2" pos="385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A51B1E"/>
    <a:srgbClr val="D923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 varScale="1">
        <p:scale>
          <a:sx n="77" d="100"/>
          <a:sy n="77" d="100"/>
        </p:scale>
        <p:origin x="468" y="80"/>
      </p:cViewPr>
      <p:guideLst>
        <p:guide orient="horz" pos="2103"/>
        <p:guide pos="385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822FCD-C225-46E6-B585-2B329911A4B8}" type="datetimeFigureOut">
              <a:rPr lang="zh-CN" altLang="en-US" smtClean="0"/>
              <a:t>2019/9/14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E869E8-845D-4743-B6B2-11FB28F8030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E29FD-5CB0-43B2-8DE4-7A81EECF5A0B}" type="datetimeFigureOut">
              <a:rPr lang="zh-CN" altLang="en-US" smtClean="0"/>
              <a:t>2019/9/14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2CAD8-F91A-409A-B778-AA74111763F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0EA1E-323F-437D-92FE-11BE68D99C2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3DB96-DBB0-4C7B-88DA-6F965DAA116C}" type="datetime1">
              <a:rPr lang="zh-CN" altLang="en-US" smtClean="0"/>
              <a:t>2019/9/14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1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CAA99-12A4-4AD7-BB15-9048115CAD41}" type="datetime1">
              <a:rPr lang="zh-CN" altLang="en-US" smtClean="0"/>
              <a:t>2019/9/14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1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890270" y="-180975"/>
            <a:ext cx="657225" cy="1181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合理交通结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96167-D81A-4E32-9080-05458443F913}" type="datetime1">
              <a:rPr lang="zh-CN" altLang="en-US" smtClean="0"/>
              <a:t>2019/9/14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1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" y="0"/>
            <a:ext cx="12184265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94410" y="1596390"/>
            <a:ext cx="76466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spc="600" dirty="0">
                <a:solidFill>
                  <a:schemeClr val="bg1"/>
                </a:solidFill>
                <a:cs typeface="+mn-ea"/>
                <a:sym typeface="+mn-lt"/>
              </a:rPr>
              <a:t>Master of Data</a:t>
            </a:r>
            <a:endParaRPr lang="en-US" altLang="zh-CN" sz="6000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38860" y="2584450"/>
            <a:ext cx="7106285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000" b="1" spc="600" dirty="0">
                <a:solidFill>
                  <a:schemeClr val="bg1"/>
                </a:solidFill>
                <a:cs typeface="+mn-ea"/>
                <a:sym typeface="+mn-lt"/>
              </a:rPr>
              <a:t>面向汽车行业的</a:t>
            </a:r>
            <a:endParaRPr lang="en-US" altLang="zh-CN" sz="4000" b="1" spc="6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r>
              <a:rPr lang="zh-CN" altLang="en-US" sz="4000" b="1" spc="600" dirty="0">
                <a:solidFill>
                  <a:schemeClr val="bg1"/>
                </a:solidFill>
                <a:cs typeface="+mn-ea"/>
                <a:sym typeface="+mn-lt"/>
              </a:rPr>
              <a:t>数据开放区块链安全工具</a:t>
            </a:r>
          </a:p>
          <a:p>
            <a:pPr algn="l"/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Segoe UI" panose="020B0502040204020203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51255" y="4678045"/>
            <a:ext cx="1721485" cy="369570"/>
          </a:xfrm>
          <a:prstGeom prst="rect">
            <a:avLst/>
          </a:prstGeom>
          <a:solidFill>
            <a:srgbClr val="D923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943320" y="1614539"/>
            <a:ext cx="10360660" cy="1014730"/>
            <a:chOff x="943320" y="2528939"/>
            <a:chExt cx="10360660" cy="1014730"/>
          </a:xfrm>
        </p:grpSpPr>
        <p:sp>
          <p:nvSpPr>
            <p:cNvPr id="6" name="Oval 34"/>
            <p:cNvSpPr/>
            <p:nvPr/>
          </p:nvSpPr>
          <p:spPr>
            <a:xfrm>
              <a:off x="943320" y="2529077"/>
              <a:ext cx="720000" cy="720000"/>
            </a:xfrm>
            <a:prstGeom prst="ellipse">
              <a:avLst/>
            </a:prstGeom>
            <a:solidFill>
              <a:srgbClr val="D92328"/>
            </a:solidFill>
            <a:ln w="25400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24" name="TextBox 64"/>
            <p:cNvSpPr txBox="1"/>
            <p:nvPr/>
          </p:nvSpPr>
          <p:spPr>
            <a:xfrm>
              <a:off x="1956780" y="2528939"/>
              <a:ext cx="9347200" cy="1014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汽车行驶工况数据</a:t>
              </a:r>
            </a:p>
            <a:p>
              <a:endParaRPr lang="zh-CN" altLang="en-US" sz="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汽车行驶工况数据是汽车行业的一项重要的共性基础技术，是车辆能耗</a:t>
              </a:r>
              <a:r>
                <a:rPr lang="en-US" altLang="zh-CN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/</a:t>
              </a:r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排放测试方法和标准的基础，是汽车各项性能指标标定优化主要基准，开放“中国工况”具有必要性。</a:t>
              </a:r>
              <a:endParaRPr lang="id-ID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sp>
        <p:nvSpPr>
          <p:cNvPr id="32" name="TextBox 1"/>
          <p:cNvSpPr txBox="1"/>
          <p:nvPr/>
        </p:nvSpPr>
        <p:spPr>
          <a:xfrm>
            <a:off x="723900" y="622300"/>
            <a:ext cx="2133600" cy="73787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数据开放类型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1800"/>
              </a:lnSpc>
            </a:pPr>
            <a:endParaRPr lang="en-US" altLang="zh-CN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943320" y="2920099"/>
            <a:ext cx="10360660" cy="1753235"/>
            <a:chOff x="943320" y="2528939"/>
            <a:chExt cx="10360660" cy="1753235"/>
          </a:xfrm>
        </p:grpSpPr>
        <p:sp>
          <p:nvSpPr>
            <p:cNvPr id="31" name="Oval 34"/>
            <p:cNvSpPr/>
            <p:nvPr/>
          </p:nvSpPr>
          <p:spPr>
            <a:xfrm>
              <a:off x="943320" y="2529077"/>
              <a:ext cx="720000" cy="720000"/>
            </a:xfrm>
            <a:prstGeom prst="ellipse">
              <a:avLst/>
            </a:prstGeom>
            <a:solidFill>
              <a:srgbClr val="D92328"/>
            </a:solidFill>
            <a:ln w="25400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35" name="TextBox 64"/>
            <p:cNvSpPr txBox="1"/>
            <p:nvPr/>
          </p:nvSpPr>
          <p:spPr>
            <a:xfrm>
              <a:off x="1956780" y="2528939"/>
              <a:ext cx="9347200" cy="1753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车后市场汽配供应链数据</a:t>
              </a:r>
            </a:p>
            <a:p>
              <a:endParaRPr lang="zh-CN" altLang="en-US" sz="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algn="l"/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受限于主机厂对汽配数据的种种技术封锁，专门从事汽配数据库的企业，目前已经所剩无几。这些企业的数据质量都存在着或多或少的问题，稳定性、完整性、准确性依旧是需要面对的挑战。对于行业而言，经销商一旦自主拥有汽配数据库后，便会链接其他各个品牌经销商库存，以最轻的方式实现全品牌经营，通过原有的销售网络，满足更多终端采购需求，同时也具备了商业场景创新条件；汽配数据库就成为了真正意义上的基础设施，可能会改变行业格局，同时也让每个从业者都重新拥有了想象空间。 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943320" y="4931779"/>
            <a:ext cx="10360660" cy="1260475"/>
            <a:chOff x="943320" y="2528939"/>
            <a:chExt cx="10360660" cy="1260475"/>
          </a:xfrm>
        </p:grpSpPr>
        <p:sp>
          <p:nvSpPr>
            <p:cNvPr id="38" name="Oval 34"/>
            <p:cNvSpPr/>
            <p:nvPr/>
          </p:nvSpPr>
          <p:spPr>
            <a:xfrm>
              <a:off x="943320" y="2529077"/>
              <a:ext cx="720000" cy="720000"/>
            </a:xfrm>
            <a:prstGeom prst="ellipse">
              <a:avLst/>
            </a:prstGeom>
            <a:solidFill>
              <a:srgbClr val="D92328"/>
            </a:solidFill>
            <a:ln w="25400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40" name="TextBox 64"/>
            <p:cNvSpPr txBox="1"/>
            <p:nvPr/>
          </p:nvSpPr>
          <p:spPr>
            <a:xfrm>
              <a:off x="1956780" y="2528939"/>
              <a:ext cx="9347200" cy="1260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出行路况数据</a:t>
              </a:r>
            </a:p>
            <a:p>
              <a:endParaRPr lang="zh-CN" altLang="en-US" sz="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lvl="0">
                <a:defRPr/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从前走到哪，才知道哪里堵，现在在家就可以随意查看。在出行的同时，我们还可以根据拥堵情况来改变我们出行的路线，给人们出行带来了极大的便利。但同时，现行的路况系统仍存在信息延迟、导航路线与路况信息混乱的问题。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1"/>
          <p:cNvSpPr/>
          <p:nvPr/>
        </p:nvSpPr>
        <p:spPr>
          <a:xfrm>
            <a:off x="2379345" y="1878965"/>
            <a:ext cx="2256155" cy="2256155"/>
          </a:xfrm>
          <a:custGeom>
            <a:avLst/>
            <a:gdLst>
              <a:gd name="connsiteX0" fmla="*/ 0 w 2599531"/>
              <a:gd name="connsiteY0" fmla="*/ 1299766 h 2599531"/>
              <a:gd name="connsiteX1" fmla="*/ 1299766 w 2599531"/>
              <a:gd name="connsiteY1" fmla="*/ 0 h 2599531"/>
              <a:gd name="connsiteX2" fmla="*/ 2599532 w 2599531"/>
              <a:gd name="connsiteY2" fmla="*/ 1299766 h 2599531"/>
              <a:gd name="connsiteX3" fmla="*/ 1299766 w 2599531"/>
              <a:gd name="connsiteY3" fmla="*/ 2599532 h 2599531"/>
              <a:gd name="connsiteX4" fmla="*/ 0 w 2599531"/>
              <a:gd name="connsiteY4" fmla="*/ 1299766 h 2599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9531" h="2599531">
                <a:moveTo>
                  <a:pt x="0" y="1299766"/>
                </a:moveTo>
                <a:cubicBezTo>
                  <a:pt x="0" y="581925"/>
                  <a:pt x="581925" y="0"/>
                  <a:pt x="1299766" y="0"/>
                </a:cubicBezTo>
                <a:cubicBezTo>
                  <a:pt x="2017607" y="0"/>
                  <a:pt x="2599532" y="581925"/>
                  <a:pt x="2599532" y="1299766"/>
                </a:cubicBezTo>
                <a:cubicBezTo>
                  <a:pt x="2599532" y="2017607"/>
                  <a:pt x="2017607" y="2599532"/>
                  <a:pt x="1299766" y="2599532"/>
                </a:cubicBezTo>
                <a:cubicBezTo>
                  <a:pt x="581925" y="2599532"/>
                  <a:pt x="0" y="2017607"/>
                  <a:pt x="0" y="1299766"/>
                </a:cubicBezTo>
                <a:close/>
              </a:path>
            </a:pathLst>
          </a:custGeom>
          <a:solidFill>
            <a:srgbClr val="D92328"/>
          </a:solidFill>
          <a:ln w="25400"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523754" tIns="456893" rIns="523754" bIns="456893" numCol="1" spcCol="1270" anchor="ctr" anchorCtr="0">
            <a:noAutofit/>
          </a:bodyPr>
          <a:lstStyle/>
          <a:p>
            <a:pPr lvl="0" algn="ctr" defTabSz="2667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6000" i="0" kern="12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1" name="Freeform 22"/>
          <p:cNvSpPr/>
          <p:nvPr/>
        </p:nvSpPr>
        <p:spPr>
          <a:xfrm>
            <a:off x="4184650" y="1658620"/>
            <a:ext cx="2697480" cy="2697480"/>
          </a:xfrm>
          <a:custGeom>
            <a:avLst/>
            <a:gdLst>
              <a:gd name="connsiteX0" fmla="*/ 0 w 3108077"/>
              <a:gd name="connsiteY0" fmla="*/ 1554039 h 3108077"/>
              <a:gd name="connsiteX1" fmla="*/ 1554039 w 3108077"/>
              <a:gd name="connsiteY1" fmla="*/ 0 h 3108077"/>
              <a:gd name="connsiteX2" fmla="*/ 3108078 w 3108077"/>
              <a:gd name="connsiteY2" fmla="*/ 1554039 h 3108077"/>
              <a:gd name="connsiteX3" fmla="*/ 1554039 w 3108077"/>
              <a:gd name="connsiteY3" fmla="*/ 3108078 h 3108077"/>
              <a:gd name="connsiteX4" fmla="*/ 0 w 3108077"/>
              <a:gd name="connsiteY4" fmla="*/ 1554039 h 3108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8077" h="3108077">
                <a:moveTo>
                  <a:pt x="0" y="1554039"/>
                </a:moveTo>
                <a:cubicBezTo>
                  <a:pt x="0" y="695767"/>
                  <a:pt x="695767" y="0"/>
                  <a:pt x="1554039" y="0"/>
                </a:cubicBezTo>
                <a:cubicBezTo>
                  <a:pt x="2412311" y="0"/>
                  <a:pt x="3108078" y="695767"/>
                  <a:pt x="3108078" y="1554039"/>
                </a:cubicBezTo>
                <a:cubicBezTo>
                  <a:pt x="3108078" y="2412311"/>
                  <a:pt x="2412311" y="3108078"/>
                  <a:pt x="1554039" y="3108078"/>
                </a:cubicBezTo>
                <a:cubicBezTo>
                  <a:pt x="695767" y="3108078"/>
                  <a:pt x="0" y="2412311"/>
                  <a:pt x="0" y="1554039"/>
                </a:cubicBezTo>
                <a:close/>
              </a:path>
            </a:pathLst>
          </a:custGeom>
          <a:solidFill>
            <a:srgbClr val="D92328">
              <a:alpha val="58000"/>
            </a:srgbClr>
          </a:solidFill>
          <a:ln w="25400"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598228" tIns="566927" rIns="598228" bIns="566927" numCol="1" spcCol="1270" anchor="ctr" anchorCtr="0">
            <a:noAutofit/>
          </a:bodyPr>
          <a:lstStyle/>
          <a:p>
            <a:pPr lvl="0" algn="ctr" defTabSz="3911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8800" i="0" kern="12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6" name="Freeform 23"/>
          <p:cNvSpPr/>
          <p:nvPr/>
        </p:nvSpPr>
        <p:spPr>
          <a:xfrm>
            <a:off x="6430645" y="2018030"/>
            <a:ext cx="1888490" cy="1978025"/>
          </a:xfrm>
          <a:custGeom>
            <a:avLst/>
            <a:gdLst>
              <a:gd name="connsiteX0" fmla="*/ 0 w 2176015"/>
              <a:gd name="connsiteY0" fmla="*/ 1139634 h 2279268"/>
              <a:gd name="connsiteX1" fmla="*/ 1088008 w 2176015"/>
              <a:gd name="connsiteY1" fmla="*/ 0 h 2279268"/>
              <a:gd name="connsiteX2" fmla="*/ 2176016 w 2176015"/>
              <a:gd name="connsiteY2" fmla="*/ 1139634 h 2279268"/>
              <a:gd name="connsiteX3" fmla="*/ 1088008 w 2176015"/>
              <a:gd name="connsiteY3" fmla="*/ 2279268 h 2279268"/>
              <a:gd name="connsiteX4" fmla="*/ 0 w 2176015"/>
              <a:gd name="connsiteY4" fmla="*/ 1139634 h 227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6015" h="2279268">
                <a:moveTo>
                  <a:pt x="0" y="1139634"/>
                </a:moveTo>
                <a:cubicBezTo>
                  <a:pt x="0" y="510232"/>
                  <a:pt x="487118" y="0"/>
                  <a:pt x="1088008" y="0"/>
                </a:cubicBezTo>
                <a:cubicBezTo>
                  <a:pt x="1688898" y="0"/>
                  <a:pt x="2176016" y="510232"/>
                  <a:pt x="2176016" y="1139634"/>
                </a:cubicBezTo>
                <a:cubicBezTo>
                  <a:pt x="2176016" y="1769036"/>
                  <a:pt x="1688898" y="2279268"/>
                  <a:pt x="1088008" y="2279268"/>
                </a:cubicBezTo>
                <a:cubicBezTo>
                  <a:pt x="487118" y="2279268"/>
                  <a:pt x="0" y="1769036"/>
                  <a:pt x="0" y="1139634"/>
                </a:cubicBezTo>
                <a:close/>
              </a:path>
            </a:pathLst>
          </a:custGeom>
          <a:solidFill>
            <a:srgbClr val="D92328"/>
          </a:solidFill>
          <a:ln w="25400"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461731" tIns="402371" rIns="461731" bIns="402371" numCol="1" spcCol="1270" anchor="ctr" anchorCtr="0">
            <a:noAutofit/>
          </a:bodyPr>
          <a:lstStyle/>
          <a:p>
            <a:pPr lvl="0" algn="ctr" defTabSz="2400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5400" i="0" kern="12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21" name="Freeform 24"/>
          <p:cNvSpPr/>
          <p:nvPr/>
        </p:nvSpPr>
        <p:spPr>
          <a:xfrm>
            <a:off x="8187690" y="2226310"/>
            <a:ext cx="1562100" cy="1562100"/>
          </a:xfrm>
          <a:custGeom>
            <a:avLst/>
            <a:gdLst>
              <a:gd name="connsiteX0" fmla="*/ 0 w 1799993"/>
              <a:gd name="connsiteY0" fmla="*/ 899997 h 1799993"/>
              <a:gd name="connsiteX1" fmla="*/ 899997 w 1799993"/>
              <a:gd name="connsiteY1" fmla="*/ 0 h 1799993"/>
              <a:gd name="connsiteX2" fmla="*/ 1799994 w 1799993"/>
              <a:gd name="connsiteY2" fmla="*/ 899997 h 1799993"/>
              <a:gd name="connsiteX3" fmla="*/ 899997 w 1799993"/>
              <a:gd name="connsiteY3" fmla="*/ 1799994 h 1799993"/>
              <a:gd name="connsiteX4" fmla="*/ 0 w 1799993"/>
              <a:gd name="connsiteY4" fmla="*/ 899997 h 1799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993" h="1799993">
                <a:moveTo>
                  <a:pt x="0" y="899997"/>
                </a:moveTo>
                <a:cubicBezTo>
                  <a:pt x="0" y="402942"/>
                  <a:pt x="402942" y="0"/>
                  <a:pt x="899997" y="0"/>
                </a:cubicBezTo>
                <a:cubicBezTo>
                  <a:pt x="1397052" y="0"/>
                  <a:pt x="1799994" y="402942"/>
                  <a:pt x="1799994" y="899997"/>
                </a:cubicBezTo>
                <a:cubicBezTo>
                  <a:pt x="1799994" y="1397052"/>
                  <a:pt x="1397052" y="1799994"/>
                  <a:pt x="899997" y="1799994"/>
                </a:cubicBezTo>
                <a:cubicBezTo>
                  <a:pt x="402942" y="1799994"/>
                  <a:pt x="0" y="1397052"/>
                  <a:pt x="0" y="899997"/>
                </a:cubicBezTo>
                <a:close/>
              </a:path>
            </a:pathLst>
          </a:custGeom>
          <a:solidFill>
            <a:srgbClr val="D92328">
              <a:alpha val="58000"/>
            </a:srgbClr>
          </a:solidFill>
          <a:ln w="25400"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406664" tIns="319483" rIns="406664" bIns="319483" numCol="1" spcCol="1270" anchor="ctr" anchorCtr="0">
            <a:noAutofit/>
          </a:bodyPr>
          <a:lstStyle/>
          <a:p>
            <a:pPr lvl="0" algn="ctr" defTabSz="1955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4400" i="0" kern="12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7" name="Oval 45"/>
          <p:cNvSpPr>
            <a:spLocks noChangeArrowheads="1"/>
          </p:cNvSpPr>
          <p:nvPr/>
        </p:nvSpPr>
        <p:spPr bwMode="auto">
          <a:xfrm>
            <a:off x="3394710" y="4191635"/>
            <a:ext cx="155575" cy="166370"/>
          </a:xfrm>
          <a:prstGeom prst="ellipse">
            <a:avLst/>
          </a:prstGeom>
          <a:solidFill>
            <a:srgbClr val="D92328"/>
          </a:solidFill>
          <a:ln w="9525">
            <a:noFill/>
            <a:rou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8" name="Straight Connector 9"/>
          <p:cNvCxnSpPr/>
          <p:nvPr/>
        </p:nvCxnSpPr>
        <p:spPr>
          <a:xfrm rot="5400000">
            <a:off x="3257550" y="4603750"/>
            <a:ext cx="428625" cy="635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3"/>
          <p:cNvSpPr txBox="1"/>
          <p:nvPr/>
        </p:nvSpPr>
        <p:spPr>
          <a:xfrm>
            <a:off x="2629535" y="4683125"/>
            <a:ext cx="1713230" cy="6648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anose="020B0403030403020204" pitchFamily="34" charset="0"/>
                <a:ea typeface="+mj-ea"/>
                <a:cs typeface="+mj-cs"/>
              </a:defRPr>
            </a:lvl1pPr>
          </a:lstStyle>
          <a:p>
            <a:pPr algn="ctr" fontAlgn="auto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数据开放意愿弱</a:t>
            </a:r>
          </a:p>
        </p:txBody>
      </p:sp>
      <p:sp>
        <p:nvSpPr>
          <p:cNvPr id="12" name="Oval 45"/>
          <p:cNvSpPr>
            <a:spLocks noChangeArrowheads="1"/>
          </p:cNvSpPr>
          <p:nvPr/>
        </p:nvSpPr>
        <p:spPr bwMode="auto">
          <a:xfrm>
            <a:off x="5423535" y="4403090"/>
            <a:ext cx="155575" cy="167005"/>
          </a:xfrm>
          <a:prstGeom prst="ellipse">
            <a:avLst/>
          </a:prstGeom>
          <a:solidFill>
            <a:srgbClr val="D92328"/>
          </a:solidFill>
          <a:ln w="9525">
            <a:noFill/>
            <a:rou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5287010" y="4815205"/>
            <a:ext cx="428625" cy="635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3"/>
          <p:cNvSpPr txBox="1"/>
          <p:nvPr/>
        </p:nvSpPr>
        <p:spPr>
          <a:xfrm>
            <a:off x="4658360" y="4985385"/>
            <a:ext cx="1713230" cy="6648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anose="020B0403030403020204" pitchFamily="34" charset="0"/>
                <a:ea typeface="+mj-ea"/>
                <a:cs typeface="+mj-cs"/>
              </a:defRPr>
            </a:lvl1pPr>
          </a:lstStyle>
          <a:p>
            <a:pPr algn="ctr" fontAlgn="auto">
              <a:lnSpc>
                <a:spcPct val="15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信息化程度高，但内部仍存在数据孤岛</a:t>
            </a:r>
          </a:p>
        </p:txBody>
      </p:sp>
      <p:sp>
        <p:nvSpPr>
          <p:cNvPr id="17" name="Oval 45"/>
          <p:cNvSpPr>
            <a:spLocks noChangeArrowheads="1"/>
          </p:cNvSpPr>
          <p:nvPr/>
        </p:nvSpPr>
        <p:spPr bwMode="auto">
          <a:xfrm>
            <a:off x="7313295" y="4037330"/>
            <a:ext cx="155575" cy="167005"/>
          </a:xfrm>
          <a:prstGeom prst="ellipse">
            <a:avLst/>
          </a:prstGeom>
          <a:solidFill>
            <a:srgbClr val="D92328"/>
          </a:solidFill>
          <a:ln w="9525">
            <a:noFill/>
            <a:rou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8" name="Straight Connector 15"/>
          <p:cNvCxnSpPr/>
          <p:nvPr/>
        </p:nvCxnSpPr>
        <p:spPr>
          <a:xfrm rot="5400000">
            <a:off x="7176770" y="4449445"/>
            <a:ext cx="428625" cy="635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3"/>
          <p:cNvSpPr txBox="1"/>
          <p:nvPr/>
        </p:nvSpPr>
        <p:spPr>
          <a:xfrm>
            <a:off x="6548120" y="4620260"/>
            <a:ext cx="1713230" cy="6648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anose="020B0403030403020204" pitchFamily="34" charset="0"/>
                <a:ea typeface="+mj-ea"/>
                <a:cs typeface="+mj-cs"/>
              </a:defRPr>
            </a:lvl1pPr>
          </a:lstStyle>
          <a:p>
            <a:pPr algn="ctr" fontAlgn="auto">
              <a:lnSpc>
                <a:spcPct val="15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数据（第一落点数据）技术标准不统一</a:t>
            </a:r>
          </a:p>
        </p:txBody>
      </p:sp>
      <p:sp>
        <p:nvSpPr>
          <p:cNvPr id="22" name="Oval 45"/>
          <p:cNvSpPr>
            <a:spLocks noChangeArrowheads="1"/>
          </p:cNvSpPr>
          <p:nvPr/>
        </p:nvSpPr>
        <p:spPr bwMode="auto">
          <a:xfrm>
            <a:off x="8890635" y="3813810"/>
            <a:ext cx="155575" cy="167005"/>
          </a:xfrm>
          <a:prstGeom prst="ellipse">
            <a:avLst/>
          </a:prstGeom>
          <a:solidFill>
            <a:srgbClr val="D92328"/>
          </a:solidFill>
          <a:ln w="9525">
            <a:noFill/>
            <a:rou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18"/>
          <p:cNvCxnSpPr/>
          <p:nvPr/>
        </p:nvCxnSpPr>
        <p:spPr>
          <a:xfrm rot="5400000">
            <a:off x="8812530" y="4168140"/>
            <a:ext cx="312420" cy="635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13"/>
          <p:cNvSpPr txBox="1"/>
          <p:nvPr/>
        </p:nvSpPr>
        <p:spPr>
          <a:xfrm>
            <a:off x="8159115" y="4270375"/>
            <a:ext cx="1713230" cy="6648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anose="020B0403030403020204" pitchFamily="34" charset="0"/>
                <a:ea typeface="+mj-ea"/>
                <a:cs typeface="+mj-cs"/>
              </a:defRPr>
            </a:lvl1pPr>
          </a:lstStyle>
          <a:p>
            <a:pPr algn="ctr" fontAlgn="auto">
              <a:lnSpc>
                <a:spcPct val="150000"/>
              </a:lnSpc>
            </a:pPr>
            <a:r>
              <a:rPr 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数据安全问题导致行业数据开放进程缓慢</a:t>
            </a:r>
          </a:p>
        </p:txBody>
      </p:sp>
      <p:sp>
        <p:nvSpPr>
          <p:cNvPr id="26" name="TextBox 1"/>
          <p:cNvSpPr txBox="1"/>
          <p:nvPr/>
        </p:nvSpPr>
        <p:spPr>
          <a:xfrm>
            <a:off x="723900" y="603250"/>
            <a:ext cx="2133600" cy="96901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数据开放现状</a:t>
            </a:r>
          </a:p>
          <a:p>
            <a:pPr>
              <a:lnSpc>
                <a:spcPts val="3600"/>
              </a:lnSpc>
            </a:pPr>
            <a:endParaRPr lang="en-US" altLang="zh-CN" sz="2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354"/>
            <a:ext cx="12192000" cy="6862354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2614308" y="3961882"/>
            <a:ext cx="6963384" cy="1158997"/>
            <a:chOff x="2614308" y="3961882"/>
            <a:chExt cx="6963384" cy="1158997"/>
          </a:xfrm>
        </p:grpSpPr>
        <p:sp>
          <p:nvSpPr>
            <p:cNvPr id="5" name="文本框 4"/>
            <p:cNvSpPr txBox="1"/>
            <p:nvPr/>
          </p:nvSpPr>
          <p:spPr>
            <a:xfrm>
              <a:off x="5001273" y="3961882"/>
              <a:ext cx="218249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Segoe UI" panose="020B0502040204020203" pitchFamily="34" charset="0"/>
                  <a:ea typeface="Segoe UI Symbol" panose="020B0502040204020203" pitchFamily="34" charset="0"/>
                  <a:cs typeface="Segoe UI" panose="020B0502040204020203" pitchFamily="34" charset="0"/>
                </a:rPr>
                <a:t>PART THREE</a:t>
              </a:r>
              <a:endPara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614308" y="4389994"/>
              <a:ext cx="6963384" cy="7308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  <a:spcBef>
                  <a:spcPct val="0"/>
                </a:spcBef>
                <a:buNone/>
              </a:pPr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Segoe UI" panose="020B0502040204020203" pitchFamily="34" charset="0"/>
                  <a:sym typeface="+mn-lt"/>
                </a:rPr>
                <a:t>Master of Data项目规划</a:t>
              </a:r>
              <a:endPara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Segoe UI" panose="020B0502040204020203" pitchFamily="34" charset="0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730230" y="2406010"/>
            <a:ext cx="27315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  <a:endParaRPr lang="zh-CN" altLang="en-US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feld 78"/>
          <p:cNvSpPr txBox="1"/>
          <p:nvPr/>
        </p:nvSpPr>
        <p:spPr>
          <a:xfrm>
            <a:off x="2614295" y="995680"/>
            <a:ext cx="391922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600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Master of Data技术架构图</a:t>
            </a:r>
          </a:p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安全存储——IPFS分布式存储</a:t>
            </a:r>
          </a:p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安全传输——链层和数据层双重保护</a:t>
            </a:r>
          </a:p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安全使用——隐私黑盒</a:t>
            </a:r>
          </a:p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Master of Data应用拓展</a:t>
            </a:r>
          </a:p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2614308" y="995486"/>
            <a:ext cx="37654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"/>
          <p:cNvSpPr txBox="1"/>
          <p:nvPr/>
        </p:nvSpPr>
        <p:spPr>
          <a:xfrm>
            <a:off x="723900" y="571500"/>
            <a:ext cx="4449445" cy="50736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Master of Data技术架构图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586" y="1349249"/>
            <a:ext cx="5391427" cy="4902452"/>
          </a:xfrm>
          <a:prstGeom prst="rect">
            <a:avLst/>
          </a:prstGeom>
        </p:spPr>
      </p:pic>
      <p:grpSp>
        <p:nvGrpSpPr>
          <p:cNvPr id="33" name="组合 32"/>
          <p:cNvGrpSpPr/>
          <p:nvPr/>
        </p:nvGrpSpPr>
        <p:grpSpPr>
          <a:xfrm>
            <a:off x="6846280" y="1979167"/>
            <a:ext cx="5359400" cy="720000"/>
            <a:chOff x="943320" y="2529077"/>
            <a:chExt cx="5359400" cy="720000"/>
          </a:xfrm>
        </p:grpSpPr>
        <p:sp>
          <p:nvSpPr>
            <p:cNvPr id="20" name="Oval 34"/>
            <p:cNvSpPr/>
            <p:nvPr/>
          </p:nvSpPr>
          <p:spPr>
            <a:xfrm>
              <a:off x="943320" y="2529077"/>
              <a:ext cx="720000" cy="720000"/>
            </a:xfrm>
            <a:prstGeom prst="ellipse">
              <a:avLst/>
            </a:prstGeom>
            <a:solidFill>
              <a:srgbClr val="D92328"/>
            </a:solidFill>
            <a:ln w="25400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24" name="TextBox 64"/>
            <p:cNvSpPr txBox="1"/>
            <p:nvPr/>
          </p:nvSpPr>
          <p:spPr>
            <a:xfrm>
              <a:off x="1956780" y="2689687"/>
              <a:ext cx="4345940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基于MOAC区块链母子链结构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846280" y="3346232"/>
            <a:ext cx="5359400" cy="719455"/>
            <a:chOff x="943320" y="2529077"/>
            <a:chExt cx="5359400" cy="720000"/>
          </a:xfrm>
        </p:grpSpPr>
        <p:sp>
          <p:nvSpPr>
            <p:cNvPr id="25" name="Oval 34"/>
            <p:cNvSpPr/>
            <p:nvPr/>
          </p:nvSpPr>
          <p:spPr>
            <a:xfrm>
              <a:off x="943320" y="2529077"/>
              <a:ext cx="720000" cy="720000"/>
            </a:xfrm>
            <a:prstGeom prst="ellipse">
              <a:avLst/>
            </a:prstGeom>
            <a:solidFill>
              <a:srgbClr val="D92328"/>
            </a:solidFill>
            <a:ln w="25400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27" name="TextBox 64"/>
            <p:cNvSpPr txBox="1"/>
            <p:nvPr/>
          </p:nvSpPr>
          <p:spPr>
            <a:xfrm>
              <a:off x="1956780" y="2689687"/>
              <a:ext cx="4345940" cy="399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使用IPFS存储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846280" y="4712752"/>
            <a:ext cx="5359400" cy="719455"/>
            <a:chOff x="943320" y="2529077"/>
            <a:chExt cx="5359400" cy="720000"/>
          </a:xfrm>
        </p:grpSpPr>
        <p:sp>
          <p:nvSpPr>
            <p:cNvPr id="31" name="Oval 34"/>
            <p:cNvSpPr/>
            <p:nvPr/>
          </p:nvSpPr>
          <p:spPr>
            <a:xfrm>
              <a:off x="943320" y="2529077"/>
              <a:ext cx="720000" cy="720000"/>
            </a:xfrm>
            <a:prstGeom prst="ellipse">
              <a:avLst/>
            </a:prstGeom>
            <a:solidFill>
              <a:srgbClr val="D92328"/>
            </a:solidFill>
            <a:ln w="25400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34" name="TextBox 64"/>
            <p:cNvSpPr txBox="1"/>
            <p:nvPr/>
          </p:nvSpPr>
          <p:spPr>
            <a:xfrm>
              <a:off x="1956780" y="2689687"/>
              <a:ext cx="4345940" cy="399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使用智能合约控制链上逻辑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9"/>
          <p:cNvSpPr/>
          <p:nvPr/>
        </p:nvSpPr>
        <p:spPr>
          <a:xfrm>
            <a:off x="4304718" y="2299570"/>
            <a:ext cx="1560000" cy="1559999"/>
          </a:xfrm>
          <a:custGeom>
            <a:avLst/>
            <a:gdLst>
              <a:gd name="connsiteX0" fmla="*/ 0 w 1193400"/>
              <a:gd name="connsiteY0" fmla="*/ 198904 h 1193400"/>
              <a:gd name="connsiteX1" fmla="*/ 198904 w 1193400"/>
              <a:gd name="connsiteY1" fmla="*/ 0 h 1193400"/>
              <a:gd name="connsiteX2" fmla="*/ 994496 w 1193400"/>
              <a:gd name="connsiteY2" fmla="*/ 0 h 1193400"/>
              <a:gd name="connsiteX3" fmla="*/ 1193400 w 1193400"/>
              <a:gd name="connsiteY3" fmla="*/ 198904 h 1193400"/>
              <a:gd name="connsiteX4" fmla="*/ 1193400 w 1193400"/>
              <a:gd name="connsiteY4" fmla="*/ 994496 h 1193400"/>
              <a:gd name="connsiteX5" fmla="*/ 994496 w 1193400"/>
              <a:gd name="connsiteY5" fmla="*/ 1193400 h 1193400"/>
              <a:gd name="connsiteX6" fmla="*/ 198904 w 1193400"/>
              <a:gd name="connsiteY6" fmla="*/ 1193400 h 1193400"/>
              <a:gd name="connsiteX7" fmla="*/ 0 w 1193400"/>
              <a:gd name="connsiteY7" fmla="*/ 994496 h 1193400"/>
              <a:gd name="connsiteX8" fmla="*/ 0 w 1193400"/>
              <a:gd name="connsiteY8" fmla="*/ 198904 h 119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3400" h="1193400">
                <a:moveTo>
                  <a:pt x="0" y="198904"/>
                </a:moveTo>
                <a:cubicBezTo>
                  <a:pt x="0" y="89052"/>
                  <a:pt x="89052" y="0"/>
                  <a:pt x="198904" y="0"/>
                </a:cubicBezTo>
                <a:lnTo>
                  <a:pt x="994496" y="0"/>
                </a:lnTo>
                <a:cubicBezTo>
                  <a:pt x="1104348" y="0"/>
                  <a:pt x="1193400" y="89052"/>
                  <a:pt x="1193400" y="198904"/>
                </a:cubicBezTo>
                <a:lnTo>
                  <a:pt x="1193400" y="994496"/>
                </a:lnTo>
                <a:cubicBezTo>
                  <a:pt x="1193400" y="1104348"/>
                  <a:pt x="1104348" y="1193400"/>
                  <a:pt x="994496" y="1193400"/>
                </a:cubicBezTo>
                <a:lnTo>
                  <a:pt x="198904" y="1193400"/>
                </a:lnTo>
                <a:cubicBezTo>
                  <a:pt x="89052" y="1193400"/>
                  <a:pt x="0" y="1104348"/>
                  <a:pt x="0" y="994496"/>
                </a:cubicBezTo>
                <a:lnTo>
                  <a:pt x="0" y="198904"/>
                </a:lnTo>
                <a:close/>
              </a:path>
            </a:pathLst>
          </a:custGeom>
          <a:solidFill>
            <a:srgbClr val="D9232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8747" tIns="168747" rIns="168747" bIns="168747" numCol="1" spcCol="1270" anchor="ctr" anchorCtr="0">
            <a:noAutofit/>
          </a:bodyPr>
          <a:lstStyle/>
          <a:p>
            <a:pPr lvl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2900" kern="1200">
              <a:solidFill>
                <a:schemeClr val="bg1"/>
              </a:solidFill>
            </a:endParaRPr>
          </a:p>
        </p:txBody>
      </p:sp>
      <p:sp>
        <p:nvSpPr>
          <p:cNvPr id="3" name="Freeform 40"/>
          <p:cNvSpPr/>
          <p:nvPr/>
        </p:nvSpPr>
        <p:spPr>
          <a:xfrm>
            <a:off x="5984717" y="2299570"/>
            <a:ext cx="1560000" cy="1559999"/>
          </a:xfrm>
          <a:custGeom>
            <a:avLst/>
            <a:gdLst>
              <a:gd name="connsiteX0" fmla="*/ 0 w 1193400"/>
              <a:gd name="connsiteY0" fmla="*/ 198904 h 1193400"/>
              <a:gd name="connsiteX1" fmla="*/ 198904 w 1193400"/>
              <a:gd name="connsiteY1" fmla="*/ 0 h 1193400"/>
              <a:gd name="connsiteX2" fmla="*/ 994496 w 1193400"/>
              <a:gd name="connsiteY2" fmla="*/ 0 h 1193400"/>
              <a:gd name="connsiteX3" fmla="*/ 1193400 w 1193400"/>
              <a:gd name="connsiteY3" fmla="*/ 198904 h 1193400"/>
              <a:gd name="connsiteX4" fmla="*/ 1193400 w 1193400"/>
              <a:gd name="connsiteY4" fmla="*/ 994496 h 1193400"/>
              <a:gd name="connsiteX5" fmla="*/ 994496 w 1193400"/>
              <a:gd name="connsiteY5" fmla="*/ 1193400 h 1193400"/>
              <a:gd name="connsiteX6" fmla="*/ 198904 w 1193400"/>
              <a:gd name="connsiteY6" fmla="*/ 1193400 h 1193400"/>
              <a:gd name="connsiteX7" fmla="*/ 0 w 1193400"/>
              <a:gd name="connsiteY7" fmla="*/ 994496 h 1193400"/>
              <a:gd name="connsiteX8" fmla="*/ 0 w 1193400"/>
              <a:gd name="connsiteY8" fmla="*/ 198904 h 119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3400" h="1193400">
                <a:moveTo>
                  <a:pt x="0" y="198904"/>
                </a:moveTo>
                <a:cubicBezTo>
                  <a:pt x="0" y="89052"/>
                  <a:pt x="89052" y="0"/>
                  <a:pt x="198904" y="0"/>
                </a:cubicBezTo>
                <a:lnTo>
                  <a:pt x="994496" y="0"/>
                </a:lnTo>
                <a:cubicBezTo>
                  <a:pt x="1104348" y="0"/>
                  <a:pt x="1193400" y="89052"/>
                  <a:pt x="1193400" y="198904"/>
                </a:cubicBezTo>
                <a:lnTo>
                  <a:pt x="1193400" y="994496"/>
                </a:lnTo>
                <a:cubicBezTo>
                  <a:pt x="1193400" y="1104348"/>
                  <a:pt x="1104348" y="1193400"/>
                  <a:pt x="994496" y="1193400"/>
                </a:cubicBezTo>
                <a:lnTo>
                  <a:pt x="198904" y="1193400"/>
                </a:lnTo>
                <a:cubicBezTo>
                  <a:pt x="89052" y="1193400"/>
                  <a:pt x="0" y="1104348"/>
                  <a:pt x="0" y="994496"/>
                </a:cubicBezTo>
                <a:lnTo>
                  <a:pt x="0" y="198904"/>
                </a:lnTo>
                <a:close/>
              </a:path>
            </a:pathLst>
          </a:custGeom>
          <a:solidFill>
            <a:srgbClr val="D92328">
              <a:alpha val="76000"/>
            </a:srgb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8747" tIns="168747" rIns="168747" bIns="168747" numCol="1" spcCol="1270" anchor="ctr" anchorCtr="0">
            <a:noAutofit/>
          </a:bodyPr>
          <a:lstStyle/>
          <a:p>
            <a:pPr lvl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2900" kern="1200">
              <a:solidFill>
                <a:schemeClr val="bg1"/>
              </a:solidFill>
            </a:endParaRPr>
          </a:p>
        </p:txBody>
      </p:sp>
      <p:sp>
        <p:nvSpPr>
          <p:cNvPr id="4" name="Freeform 41"/>
          <p:cNvSpPr/>
          <p:nvPr/>
        </p:nvSpPr>
        <p:spPr>
          <a:xfrm>
            <a:off x="4304718" y="3979571"/>
            <a:ext cx="1560000" cy="1559999"/>
          </a:xfrm>
          <a:custGeom>
            <a:avLst/>
            <a:gdLst>
              <a:gd name="connsiteX0" fmla="*/ 0 w 1193400"/>
              <a:gd name="connsiteY0" fmla="*/ 198904 h 1193400"/>
              <a:gd name="connsiteX1" fmla="*/ 198904 w 1193400"/>
              <a:gd name="connsiteY1" fmla="*/ 0 h 1193400"/>
              <a:gd name="connsiteX2" fmla="*/ 994496 w 1193400"/>
              <a:gd name="connsiteY2" fmla="*/ 0 h 1193400"/>
              <a:gd name="connsiteX3" fmla="*/ 1193400 w 1193400"/>
              <a:gd name="connsiteY3" fmla="*/ 198904 h 1193400"/>
              <a:gd name="connsiteX4" fmla="*/ 1193400 w 1193400"/>
              <a:gd name="connsiteY4" fmla="*/ 994496 h 1193400"/>
              <a:gd name="connsiteX5" fmla="*/ 994496 w 1193400"/>
              <a:gd name="connsiteY5" fmla="*/ 1193400 h 1193400"/>
              <a:gd name="connsiteX6" fmla="*/ 198904 w 1193400"/>
              <a:gd name="connsiteY6" fmla="*/ 1193400 h 1193400"/>
              <a:gd name="connsiteX7" fmla="*/ 0 w 1193400"/>
              <a:gd name="connsiteY7" fmla="*/ 994496 h 1193400"/>
              <a:gd name="connsiteX8" fmla="*/ 0 w 1193400"/>
              <a:gd name="connsiteY8" fmla="*/ 198904 h 119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3400" h="1193400">
                <a:moveTo>
                  <a:pt x="0" y="198904"/>
                </a:moveTo>
                <a:cubicBezTo>
                  <a:pt x="0" y="89052"/>
                  <a:pt x="89052" y="0"/>
                  <a:pt x="198904" y="0"/>
                </a:cubicBezTo>
                <a:lnTo>
                  <a:pt x="994496" y="0"/>
                </a:lnTo>
                <a:cubicBezTo>
                  <a:pt x="1104348" y="0"/>
                  <a:pt x="1193400" y="89052"/>
                  <a:pt x="1193400" y="198904"/>
                </a:cubicBezTo>
                <a:lnTo>
                  <a:pt x="1193400" y="994496"/>
                </a:lnTo>
                <a:cubicBezTo>
                  <a:pt x="1193400" y="1104348"/>
                  <a:pt x="1104348" y="1193400"/>
                  <a:pt x="994496" y="1193400"/>
                </a:cubicBezTo>
                <a:lnTo>
                  <a:pt x="198904" y="1193400"/>
                </a:lnTo>
                <a:cubicBezTo>
                  <a:pt x="89052" y="1193400"/>
                  <a:pt x="0" y="1104348"/>
                  <a:pt x="0" y="994496"/>
                </a:cubicBezTo>
                <a:lnTo>
                  <a:pt x="0" y="198904"/>
                </a:lnTo>
                <a:close/>
              </a:path>
            </a:pathLst>
          </a:custGeom>
          <a:solidFill>
            <a:srgbClr val="A51B1E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8747" tIns="168747" rIns="168747" bIns="168747" numCol="1" spcCol="1270" anchor="ctr" anchorCtr="0">
            <a:noAutofit/>
          </a:bodyPr>
          <a:lstStyle/>
          <a:p>
            <a:pPr lvl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2900" kern="1200">
              <a:solidFill>
                <a:schemeClr val="bg1"/>
              </a:solidFill>
            </a:endParaRPr>
          </a:p>
        </p:txBody>
      </p:sp>
      <p:sp>
        <p:nvSpPr>
          <p:cNvPr id="5" name="Freeform 42"/>
          <p:cNvSpPr/>
          <p:nvPr/>
        </p:nvSpPr>
        <p:spPr>
          <a:xfrm>
            <a:off x="5984717" y="3979571"/>
            <a:ext cx="1560000" cy="1559999"/>
          </a:xfrm>
          <a:custGeom>
            <a:avLst/>
            <a:gdLst>
              <a:gd name="connsiteX0" fmla="*/ 0 w 1193400"/>
              <a:gd name="connsiteY0" fmla="*/ 198904 h 1193400"/>
              <a:gd name="connsiteX1" fmla="*/ 198904 w 1193400"/>
              <a:gd name="connsiteY1" fmla="*/ 0 h 1193400"/>
              <a:gd name="connsiteX2" fmla="*/ 994496 w 1193400"/>
              <a:gd name="connsiteY2" fmla="*/ 0 h 1193400"/>
              <a:gd name="connsiteX3" fmla="*/ 1193400 w 1193400"/>
              <a:gd name="connsiteY3" fmla="*/ 198904 h 1193400"/>
              <a:gd name="connsiteX4" fmla="*/ 1193400 w 1193400"/>
              <a:gd name="connsiteY4" fmla="*/ 994496 h 1193400"/>
              <a:gd name="connsiteX5" fmla="*/ 994496 w 1193400"/>
              <a:gd name="connsiteY5" fmla="*/ 1193400 h 1193400"/>
              <a:gd name="connsiteX6" fmla="*/ 198904 w 1193400"/>
              <a:gd name="connsiteY6" fmla="*/ 1193400 h 1193400"/>
              <a:gd name="connsiteX7" fmla="*/ 0 w 1193400"/>
              <a:gd name="connsiteY7" fmla="*/ 994496 h 1193400"/>
              <a:gd name="connsiteX8" fmla="*/ 0 w 1193400"/>
              <a:gd name="connsiteY8" fmla="*/ 198904 h 119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3400" h="1193400">
                <a:moveTo>
                  <a:pt x="0" y="198904"/>
                </a:moveTo>
                <a:cubicBezTo>
                  <a:pt x="0" y="89052"/>
                  <a:pt x="89052" y="0"/>
                  <a:pt x="198904" y="0"/>
                </a:cubicBezTo>
                <a:lnTo>
                  <a:pt x="994496" y="0"/>
                </a:lnTo>
                <a:cubicBezTo>
                  <a:pt x="1104348" y="0"/>
                  <a:pt x="1193400" y="89052"/>
                  <a:pt x="1193400" y="198904"/>
                </a:cubicBezTo>
                <a:lnTo>
                  <a:pt x="1193400" y="994496"/>
                </a:lnTo>
                <a:cubicBezTo>
                  <a:pt x="1193400" y="1104348"/>
                  <a:pt x="1104348" y="1193400"/>
                  <a:pt x="994496" y="1193400"/>
                </a:cubicBezTo>
                <a:lnTo>
                  <a:pt x="198904" y="1193400"/>
                </a:lnTo>
                <a:cubicBezTo>
                  <a:pt x="89052" y="1193400"/>
                  <a:pt x="0" y="1104348"/>
                  <a:pt x="0" y="994496"/>
                </a:cubicBezTo>
                <a:lnTo>
                  <a:pt x="0" y="198904"/>
                </a:lnTo>
                <a:close/>
              </a:path>
            </a:pathLst>
          </a:custGeom>
          <a:solidFill>
            <a:srgbClr val="D9232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8747" tIns="168747" rIns="168747" bIns="168747" numCol="1" spcCol="1270" anchor="ctr" anchorCtr="0">
            <a:noAutofit/>
          </a:bodyPr>
          <a:lstStyle/>
          <a:p>
            <a:pPr lvl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2900" kern="1200">
              <a:solidFill>
                <a:schemeClr val="bg1"/>
              </a:solidFill>
            </a:endParaRPr>
          </a:p>
        </p:txBody>
      </p:sp>
      <p:cxnSp>
        <p:nvCxnSpPr>
          <p:cNvPr id="18" name="Straight Connector 95"/>
          <p:cNvCxnSpPr/>
          <p:nvPr/>
        </p:nvCxnSpPr>
        <p:spPr>
          <a:xfrm flipH="1">
            <a:off x="2772230" y="3037784"/>
            <a:ext cx="1440000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96"/>
          <p:cNvCxnSpPr/>
          <p:nvPr/>
        </p:nvCxnSpPr>
        <p:spPr>
          <a:xfrm>
            <a:off x="7637516" y="3027571"/>
            <a:ext cx="1440000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97"/>
          <p:cNvCxnSpPr/>
          <p:nvPr/>
        </p:nvCxnSpPr>
        <p:spPr>
          <a:xfrm flipH="1">
            <a:off x="2772230" y="4728698"/>
            <a:ext cx="1440000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98"/>
          <p:cNvCxnSpPr/>
          <p:nvPr/>
        </p:nvCxnSpPr>
        <p:spPr>
          <a:xfrm>
            <a:off x="7637516" y="4718485"/>
            <a:ext cx="1440000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3"/>
          <p:cNvSpPr txBox="1"/>
          <p:nvPr/>
        </p:nvSpPr>
        <p:spPr>
          <a:xfrm>
            <a:off x="9173486" y="2819552"/>
            <a:ext cx="2172793" cy="93761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anose="020B0403030403020204" pitchFamily="34" charset="0"/>
                <a:ea typeface="+mj-ea"/>
                <a:cs typeface="+mj-cs"/>
              </a:defRPr>
            </a:lvl1pPr>
          </a:lstStyle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双向加密，保证存取安全</a:t>
            </a:r>
            <a:endParaRPr lang="zh-CN" altLang="en-US" sz="2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3" name="Title 13"/>
          <p:cNvSpPr txBox="1"/>
          <p:nvPr/>
        </p:nvSpPr>
        <p:spPr>
          <a:xfrm>
            <a:off x="9170315" y="4502574"/>
            <a:ext cx="2172793" cy="93761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anose="020B0403030403020204" pitchFamily="34" charset="0"/>
                <a:ea typeface="+mj-ea"/>
                <a:cs typeface="+mj-cs"/>
              </a:defRPr>
            </a:lvl1pPr>
          </a:lstStyle>
          <a:p>
            <a:pPr algn="l" fontAlgn="base">
              <a:buClrTx/>
              <a:buSzTx/>
              <a:buFontTx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存取hash上链，防止篡改</a:t>
            </a:r>
            <a:endParaRPr lang="zh-CN" altLang="en-US" sz="2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4" name="Title 13"/>
          <p:cNvSpPr txBox="1"/>
          <p:nvPr/>
        </p:nvSpPr>
        <p:spPr>
          <a:xfrm>
            <a:off x="539437" y="2819551"/>
            <a:ext cx="2172793" cy="93761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anose="020B0403030403020204" pitchFamily="34" charset="0"/>
                <a:ea typeface="+mj-ea"/>
                <a:cs typeface="+mj-cs"/>
              </a:defRPr>
            </a:lvl1pPr>
          </a:lstStyle>
          <a:p>
            <a:pPr algn="r"/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基于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IPFS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的分布式存储</a:t>
            </a:r>
            <a:endParaRPr lang="zh-CN" altLang="en-US" sz="2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/>
            <a:endParaRPr lang="en-US" sz="11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5" name="Title 13"/>
          <p:cNvSpPr txBox="1"/>
          <p:nvPr/>
        </p:nvSpPr>
        <p:spPr>
          <a:xfrm>
            <a:off x="506327" y="4502573"/>
            <a:ext cx="2172793" cy="93761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anose="020B0403030403020204" pitchFamily="34" charset="0"/>
                <a:ea typeface="+mj-ea"/>
                <a:cs typeface="+mj-cs"/>
              </a:defRPr>
            </a:lvl1pPr>
          </a:lstStyle>
          <a:p>
            <a:pPr algn="r"/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每个节点都有一个分布式数据库</a:t>
            </a:r>
            <a:endParaRPr lang="zh-CN" altLang="en-US" sz="2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7" name="TextBox 1"/>
          <p:cNvSpPr txBox="1"/>
          <p:nvPr/>
        </p:nvSpPr>
        <p:spPr>
          <a:xfrm>
            <a:off x="723900" y="571500"/>
            <a:ext cx="1422400" cy="50736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algn="l">
              <a:lnSpc>
                <a:spcPts val="36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安全存储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2372070" y="1947914"/>
            <a:ext cx="5984240" cy="1260475"/>
            <a:chOff x="943320" y="2528939"/>
            <a:chExt cx="5984240" cy="1260475"/>
          </a:xfrm>
        </p:grpSpPr>
        <p:sp>
          <p:nvSpPr>
            <p:cNvPr id="6" name="Oval 34"/>
            <p:cNvSpPr/>
            <p:nvPr/>
          </p:nvSpPr>
          <p:spPr>
            <a:xfrm>
              <a:off x="943320" y="2529077"/>
              <a:ext cx="720000" cy="720000"/>
            </a:xfrm>
            <a:prstGeom prst="ellipse">
              <a:avLst/>
            </a:prstGeom>
            <a:solidFill>
              <a:srgbClr val="D92328"/>
            </a:solidFill>
            <a:ln w="25400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24" name="TextBox 64"/>
            <p:cNvSpPr txBox="1"/>
            <p:nvPr/>
          </p:nvSpPr>
          <p:spPr>
            <a:xfrm>
              <a:off x="1956780" y="2528939"/>
              <a:ext cx="4970780" cy="1260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链端</a:t>
              </a:r>
            </a:p>
            <a:p>
              <a:endParaRPr lang="zh-CN" altLang="en-US" sz="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基于MOAC的母子链架构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业务数据只在应用子链上传输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母链仅对子链本身做背书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sp>
        <p:nvSpPr>
          <p:cNvPr id="32" name="TextBox 1"/>
          <p:cNvSpPr txBox="1"/>
          <p:nvPr/>
        </p:nvSpPr>
        <p:spPr>
          <a:xfrm>
            <a:off x="723900" y="622300"/>
            <a:ext cx="1422400" cy="73787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安全传输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1800"/>
              </a:lnSpc>
            </a:pPr>
            <a:endParaRPr lang="en-US" altLang="zh-CN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372070" y="3986899"/>
            <a:ext cx="5984240" cy="1506855"/>
            <a:chOff x="943320" y="2528939"/>
            <a:chExt cx="5984240" cy="1506855"/>
          </a:xfrm>
        </p:grpSpPr>
        <p:sp>
          <p:nvSpPr>
            <p:cNvPr id="31" name="Oval 34"/>
            <p:cNvSpPr/>
            <p:nvPr/>
          </p:nvSpPr>
          <p:spPr>
            <a:xfrm>
              <a:off x="943320" y="2529077"/>
              <a:ext cx="720000" cy="720000"/>
            </a:xfrm>
            <a:prstGeom prst="ellipse">
              <a:avLst/>
            </a:prstGeom>
            <a:solidFill>
              <a:srgbClr val="D92328"/>
            </a:solidFill>
            <a:ln w="25400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35" name="TextBox 64"/>
            <p:cNvSpPr txBox="1"/>
            <p:nvPr/>
          </p:nvSpPr>
          <p:spPr>
            <a:xfrm>
              <a:off x="1956780" y="2528939"/>
              <a:ext cx="4970780" cy="1506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数据层</a:t>
              </a:r>
            </a:p>
            <a:p>
              <a:endParaRPr lang="zh-CN" altLang="en-US" sz="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marL="285750" indent="-285750" algn="l">
                <a:buClrTx/>
                <a:buSzTx/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集群IPFS和节点IPFS交互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marL="285750" indent="-285750" algn="l">
                <a:buClrTx/>
                <a:buSzTx/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集群IPFS只负责有限缓存，定时删除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marL="285750" indent="-285750" algn="l">
                <a:buClrTx/>
                <a:buSzTx/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节点IPFS通过智能合约向集群IPFS获取数据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marL="285750" indent="-285750" algn="l">
                <a:buClrTx/>
                <a:buSzTx/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节点IPFS相对封闭</a:t>
              </a:r>
              <a:endPara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"/>
          <p:cNvSpPr txBox="1"/>
          <p:nvPr/>
        </p:nvSpPr>
        <p:spPr>
          <a:xfrm>
            <a:off x="723900" y="571500"/>
            <a:ext cx="1422400" cy="50736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algn="l">
              <a:lnSpc>
                <a:spcPts val="36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安全使用</a:t>
            </a:r>
          </a:p>
        </p:txBody>
      </p:sp>
      <p:grpSp>
        <p:nvGrpSpPr>
          <p:cNvPr id="33" name="组合 32"/>
          <p:cNvGrpSpPr/>
          <p:nvPr/>
        </p:nvGrpSpPr>
        <p:grpSpPr>
          <a:xfrm>
            <a:off x="789015" y="1636267"/>
            <a:ext cx="5359400" cy="3945210"/>
            <a:chOff x="943320" y="2529077"/>
            <a:chExt cx="5359400" cy="3945210"/>
          </a:xfrm>
        </p:grpSpPr>
        <p:sp>
          <p:nvSpPr>
            <p:cNvPr id="20" name="Oval 34"/>
            <p:cNvSpPr/>
            <p:nvPr/>
          </p:nvSpPr>
          <p:spPr>
            <a:xfrm>
              <a:off x="943320" y="2529077"/>
              <a:ext cx="720000" cy="720000"/>
            </a:xfrm>
            <a:prstGeom prst="ellipse">
              <a:avLst/>
            </a:prstGeom>
            <a:solidFill>
              <a:srgbClr val="D92328"/>
            </a:solidFill>
            <a:ln w="25400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24" name="TextBox 64"/>
            <p:cNvSpPr txBox="1"/>
            <p:nvPr/>
          </p:nvSpPr>
          <p:spPr>
            <a:xfrm>
              <a:off x="1956780" y="2689687"/>
              <a:ext cx="4345940" cy="37846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目标创建一套更符合用户（主机厂、供应商、车主）隐私期望的标准，在满足数据共享的前提下保护用户隐私。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  <a:p>
              <a:pPr fontAlgn="auto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通过区块链进行用户数据的确权处理，需求方发起数据调用请求时，智能合约将根据数据所有方设置的调用条件进行审核，审核通过的需求方才能获得授权。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630" y="1078865"/>
            <a:ext cx="5532120" cy="56083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"/>
          <p:cNvSpPr txBox="1"/>
          <p:nvPr/>
        </p:nvSpPr>
        <p:spPr>
          <a:xfrm>
            <a:off x="723900" y="571500"/>
            <a:ext cx="4093845" cy="96901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Master of Data应用拓展</a:t>
            </a:r>
            <a:endParaRPr kumimoji="0" lang="en-US" altLang="zh-CN" sz="2800" b="1" i="0" u="none" strike="noStrike" kern="1200" cap="none" spc="0" normalizeH="0" baseline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  <a:p>
            <a:pPr algn="l">
              <a:lnSpc>
                <a:spcPts val="3600"/>
              </a:lnSpc>
            </a:pPr>
            <a:endParaRPr lang="en-US" altLang="zh-CN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4" name="TextBox 64"/>
          <p:cNvSpPr txBox="1"/>
          <p:nvPr/>
        </p:nvSpPr>
        <p:spPr>
          <a:xfrm>
            <a:off x="1932305" y="4979670"/>
            <a:ext cx="2246630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整车厂商</a:t>
            </a:r>
          </a:p>
          <a:p>
            <a:pPr algn="ctr"/>
            <a:endParaRPr lang="zh-CN" altLang="en-US" sz="16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algn="ctr"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内部数据共享平台</a:t>
            </a:r>
          </a:p>
          <a:p>
            <a:pPr indent="0" algn="ctr"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对外数据开放平台</a:t>
            </a:r>
            <a:endParaRPr lang="zh-CN" altLang="en-US" sz="16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6" name="TextBox 64"/>
          <p:cNvSpPr txBox="1"/>
          <p:nvPr/>
        </p:nvSpPr>
        <p:spPr>
          <a:xfrm>
            <a:off x="4701540" y="4979670"/>
            <a:ext cx="2789555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存证类应用方向</a:t>
            </a:r>
          </a:p>
          <a:p>
            <a:pPr algn="ctr"/>
            <a:endParaRPr lang="zh-CN" altLang="en-US" sz="16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indent="0" algn="ctr"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物联网可信人车数据采集</a:t>
            </a:r>
            <a:endParaRPr lang="zh-CN" altLang="en-US" sz="16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algn="ctr"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区块链里程表</a:t>
            </a:r>
            <a:endParaRPr lang="zh-CN" altLang="en-US" sz="16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7" name="TextBox 64"/>
          <p:cNvSpPr txBox="1"/>
          <p:nvPr/>
        </p:nvSpPr>
        <p:spPr>
          <a:xfrm>
            <a:off x="8014335" y="4979670"/>
            <a:ext cx="2246630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车后市场应用方向</a:t>
            </a:r>
          </a:p>
          <a:p>
            <a:pPr algn="ctr"/>
            <a:endParaRPr lang="en-US" altLang="zh-CN" sz="1600" b="1" dirty="0">
              <a:solidFill>
                <a:schemeClr val="bg1"/>
              </a:solidFill>
            </a:endParaRPr>
          </a:p>
          <a:p>
            <a:pPr indent="0" algn="ctr">
              <a:buClrTx/>
              <a:buSzTx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个性化保险定价方案</a:t>
            </a:r>
            <a:endParaRPr lang="zh-CN" altLang="en-US" sz="16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algn="ctr">
              <a:buClrTx/>
              <a:buSzTx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汽配供应链平台</a:t>
            </a:r>
            <a:endParaRPr lang="zh-CN" altLang="en-US" sz="1600" dirty="0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Flowchart: Decision 3"/>
          <p:cNvSpPr/>
          <p:nvPr/>
        </p:nvSpPr>
        <p:spPr>
          <a:xfrm>
            <a:off x="4661535" y="1894840"/>
            <a:ext cx="2869565" cy="2815590"/>
          </a:xfrm>
          <a:prstGeom prst="flowChartDecision">
            <a:avLst/>
          </a:prstGeom>
          <a:solidFill>
            <a:srgbClr val="D923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Flowchart: Decision 4"/>
          <p:cNvSpPr/>
          <p:nvPr/>
        </p:nvSpPr>
        <p:spPr>
          <a:xfrm>
            <a:off x="7702550" y="1894205"/>
            <a:ext cx="2869565" cy="2815590"/>
          </a:xfrm>
          <a:prstGeom prst="flowChartDecision">
            <a:avLst/>
          </a:prstGeom>
          <a:solidFill>
            <a:srgbClr val="A51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lowchart: Decision 6"/>
          <p:cNvSpPr/>
          <p:nvPr/>
        </p:nvSpPr>
        <p:spPr>
          <a:xfrm>
            <a:off x="1620520" y="1894205"/>
            <a:ext cx="2869565" cy="2815590"/>
          </a:xfrm>
          <a:prstGeom prst="flowChartDecision">
            <a:avLst/>
          </a:prstGeom>
          <a:solidFill>
            <a:srgbClr val="A51B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Diamond 13"/>
          <p:cNvSpPr/>
          <p:nvPr/>
        </p:nvSpPr>
        <p:spPr>
          <a:xfrm>
            <a:off x="4118610" y="2053590"/>
            <a:ext cx="914400" cy="914400"/>
          </a:xfrm>
          <a:prstGeom prst="diamond">
            <a:avLst/>
          </a:prstGeom>
          <a:solidFill>
            <a:srgbClr val="D92328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Diamond 14"/>
          <p:cNvSpPr/>
          <p:nvPr/>
        </p:nvSpPr>
        <p:spPr>
          <a:xfrm>
            <a:off x="7159625" y="3578225"/>
            <a:ext cx="914400" cy="914400"/>
          </a:xfrm>
          <a:prstGeom prst="diamond">
            <a:avLst/>
          </a:prstGeom>
          <a:solidFill>
            <a:srgbClr val="D92328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354"/>
            <a:ext cx="12192000" cy="686235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538732" y="2324725"/>
            <a:ext cx="51145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THANKS</a:t>
            </a:r>
            <a:endParaRPr lang="zh-CN" altLang="en-US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" y="0"/>
            <a:ext cx="12184265" cy="6858000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014136" y="1808777"/>
            <a:ext cx="4379595" cy="3079041"/>
            <a:chOff x="7014136" y="1627689"/>
            <a:chExt cx="4379595" cy="3079041"/>
          </a:xfrm>
        </p:grpSpPr>
        <p:grpSp>
          <p:nvGrpSpPr>
            <p:cNvPr id="32" name="组合 31"/>
            <p:cNvGrpSpPr/>
            <p:nvPr/>
          </p:nvGrpSpPr>
          <p:grpSpPr>
            <a:xfrm>
              <a:off x="7014136" y="1627689"/>
              <a:ext cx="4118610" cy="685398"/>
              <a:chOff x="2149811" y="2135622"/>
              <a:chExt cx="4118610" cy="685398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2149811" y="2178995"/>
                <a:ext cx="642025" cy="642025"/>
              </a:xfrm>
              <a:prstGeom prst="rect">
                <a:avLst/>
              </a:prstGeom>
              <a:solidFill>
                <a:srgbClr val="D923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01</a:t>
                </a:r>
                <a:endParaRPr lang="zh-CN" altLang="en-US" dirty="0"/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2905461" y="2135622"/>
                <a:ext cx="3362960" cy="398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ea"/>
                    <a:sym typeface="+mn-lt"/>
                  </a:rPr>
                  <a:t>时代背景下的数据变迁</a:t>
                </a: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7014136" y="3999975"/>
              <a:ext cx="3427518" cy="706755"/>
              <a:chOff x="2149811" y="4274456"/>
              <a:chExt cx="3427518" cy="706755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2149811" y="4319080"/>
                <a:ext cx="642025" cy="642025"/>
              </a:xfrm>
              <a:prstGeom prst="rect">
                <a:avLst/>
              </a:prstGeom>
              <a:solidFill>
                <a:srgbClr val="D923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03</a:t>
                </a:r>
                <a:endParaRPr lang="zh-CN" altLang="en-US" dirty="0"/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2905461" y="4274456"/>
                <a:ext cx="2671868" cy="7067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Segoe UI" panose="020B0502040204020203" pitchFamily="34" charset="0"/>
                  </a:rPr>
                  <a:t>Master of Data</a:t>
                </a:r>
                <a:r>
                  <a:rPr lang="zh-CN" altLang="en-US" sz="20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Segoe UI" panose="020B0502040204020203" pitchFamily="34" charset="0"/>
                  </a:rPr>
                  <a:t>项目规划</a:t>
                </a: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7014136" y="2836057"/>
              <a:ext cx="4379595" cy="685398"/>
              <a:chOff x="7072003" y="2135622"/>
              <a:chExt cx="4379595" cy="685398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7072003" y="2178995"/>
                <a:ext cx="642025" cy="642025"/>
              </a:xfrm>
              <a:prstGeom prst="rect">
                <a:avLst/>
              </a:prstGeom>
              <a:solidFill>
                <a:srgbClr val="D9232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02</a:t>
                </a:r>
                <a:endParaRPr lang="zh-CN" altLang="en-US" dirty="0"/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7827653" y="2135622"/>
                <a:ext cx="3623945" cy="3867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cs typeface="Segoe UI" panose="020B0502040204020203" pitchFamily="34" charset="0"/>
                  </a:rPr>
                  <a:t>汽车行业数据开放现状</a:t>
                </a: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354"/>
            <a:ext cx="12192000" cy="6862354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2614308" y="3961882"/>
            <a:ext cx="6963384" cy="1154552"/>
            <a:chOff x="2614308" y="3961882"/>
            <a:chExt cx="6963384" cy="1154552"/>
          </a:xfrm>
        </p:grpSpPr>
        <p:sp>
          <p:nvSpPr>
            <p:cNvPr id="5" name="文本框 4"/>
            <p:cNvSpPr txBox="1"/>
            <p:nvPr/>
          </p:nvSpPr>
          <p:spPr>
            <a:xfrm>
              <a:off x="5245409" y="3961882"/>
              <a:ext cx="17011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Segoe UI" panose="020B0502040204020203" pitchFamily="34" charset="0"/>
                  <a:ea typeface="Segoe UI Symbol" panose="020B0502040204020203" pitchFamily="34" charset="0"/>
                  <a:cs typeface="Segoe UI" panose="020B0502040204020203" pitchFamily="34" charset="0"/>
                </a:rPr>
                <a:t>PART ONE</a:t>
              </a:r>
              <a:endParaRPr lang="zh-CN" alt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614308" y="4532869"/>
              <a:ext cx="6963384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Segoe UI" panose="020B0502040204020203" pitchFamily="34" charset="0"/>
                </a:rPr>
                <a:t>时代背景下的数据变迁</a:t>
              </a: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730230" y="2406010"/>
            <a:ext cx="273154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01</a:t>
            </a:r>
            <a:endParaRPr lang="zh-CN" altLang="en-US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feld 78"/>
          <p:cNvSpPr txBox="1"/>
          <p:nvPr/>
        </p:nvSpPr>
        <p:spPr>
          <a:xfrm>
            <a:off x="2614295" y="995680"/>
            <a:ext cx="3957955" cy="2353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600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·Data of Transaction/Sharing/Observing</a:t>
            </a:r>
          </a:p>
          <a:p>
            <a:pPr defTabSz="228600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大数据时代的“双城困境”</a:t>
            </a: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228600">
              <a:lnSpc>
                <a:spcPct val="150000"/>
              </a:lnSpc>
            </a:pP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228600">
              <a:lnSpc>
                <a:spcPct val="150000"/>
              </a:lnSpc>
            </a:pP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228600">
              <a:lnSpc>
                <a:spcPct val="150000"/>
              </a:lnSpc>
            </a:pP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228600">
              <a:lnSpc>
                <a:spcPct val="150000"/>
              </a:lnSpc>
            </a:pP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228600">
              <a:lnSpc>
                <a:spcPct val="150000"/>
              </a:lnSpc>
            </a:pP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2614308" y="995486"/>
            <a:ext cx="37654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副标题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" name="Rectangle 7"/>
          <p:cNvSpPr/>
          <p:nvPr/>
        </p:nvSpPr>
        <p:spPr>
          <a:xfrm>
            <a:off x="4267201" y="2355206"/>
            <a:ext cx="7924799" cy="2434508"/>
          </a:xfrm>
          <a:prstGeom prst="rect">
            <a:avLst/>
          </a:prstGeom>
          <a:solidFill>
            <a:srgbClr val="D923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3" name="Rectangle 8"/>
          <p:cNvSpPr/>
          <p:nvPr/>
        </p:nvSpPr>
        <p:spPr>
          <a:xfrm>
            <a:off x="1" y="2355206"/>
            <a:ext cx="4267200" cy="243450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ontent Placeholder 2"/>
          <p:cNvSpPr txBox="1"/>
          <p:nvPr/>
        </p:nvSpPr>
        <p:spPr>
          <a:xfrm>
            <a:off x="4520565" y="2790190"/>
            <a:ext cx="7122160" cy="17475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50000"/>
              </a:lnSpc>
              <a:spcBef>
                <a:spcPts val="0"/>
              </a:spcBef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计算机出现的本质是对世界的一种处理，把很多东西记录下来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—— 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一次通话、一笔存款，数据记录了人生的关键时刻，人类对世界的认识是一种非常片段的、但是关键的认识。</a:t>
            </a:r>
            <a:endParaRPr lang="en-US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TextBox 1"/>
          <p:cNvSpPr txBox="1"/>
          <p:nvPr/>
        </p:nvSpPr>
        <p:spPr>
          <a:xfrm>
            <a:off x="723900" y="609600"/>
            <a:ext cx="7748905" cy="96901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Data of Transaction关键时刻、关键交易的数据</a:t>
            </a:r>
          </a:p>
          <a:p>
            <a:pPr>
              <a:lnSpc>
                <a:spcPts val="3600"/>
              </a:lnSpc>
            </a:pPr>
            <a:endParaRPr lang="en-US" altLang="zh-CN" sz="2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/>
          <a:srcRect l="6504" t="9444" r="203" b="12931"/>
          <a:stretch>
            <a:fillRect/>
          </a:stretch>
        </p:blipFill>
        <p:spPr>
          <a:xfrm>
            <a:off x="-104775" y="2355215"/>
            <a:ext cx="4371975" cy="24269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3180715" y="2054860"/>
            <a:ext cx="5850255" cy="3623945"/>
          </a:xfrm>
          <a:prstGeom prst="rect">
            <a:avLst/>
          </a:prstGeom>
          <a:solidFill>
            <a:srgbClr val="D923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 txBox="1"/>
          <p:nvPr/>
        </p:nvSpPr>
        <p:spPr>
          <a:xfrm>
            <a:off x="3389630" y="2456180"/>
            <a:ext cx="5432425" cy="282130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lnSpc>
                <a:spcPct val="150000"/>
              </a:lnSpc>
              <a:spcBef>
                <a:spcPts val="0"/>
              </a:spcBef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互联网时代，我们很容易就能分享文字、图片、视频，这类数据反映了状态、时间、空间且大部分和情感有关。我们可以轻易知道Who在Where，给Another Who分享了What，这是人类获得的第二种数据，相比第一种，数据量大了非常多。</a:t>
            </a:r>
            <a:endParaRPr lang="zh-CN" altLang="en-US" sz="2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TextBox 1"/>
          <p:cNvSpPr txBox="1"/>
          <p:nvPr/>
        </p:nvSpPr>
        <p:spPr>
          <a:xfrm>
            <a:off x="723900" y="571500"/>
            <a:ext cx="6350000" cy="96901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Data of Sharing表现情绪、状态的数据</a:t>
            </a:r>
          </a:p>
          <a:p>
            <a:pPr algn="l">
              <a:lnSpc>
                <a:spcPts val="3600"/>
              </a:lnSpc>
            </a:pPr>
            <a:endParaRPr lang="en-US" altLang="zh-CN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rcRect r="49825"/>
          <a:stretch>
            <a:fillRect/>
          </a:stretch>
        </p:blipFill>
        <p:spPr>
          <a:xfrm>
            <a:off x="-9525" y="2054860"/>
            <a:ext cx="3190240" cy="362458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rcRect l="50095" r="-4495"/>
          <a:stretch>
            <a:fillRect/>
          </a:stretch>
        </p:blipFill>
        <p:spPr>
          <a:xfrm>
            <a:off x="9030970" y="2054860"/>
            <a:ext cx="3458845" cy="36245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7"/>
          <p:cNvSpPr/>
          <p:nvPr/>
        </p:nvSpPr>
        <p:spPr>
          <a:xfrm>
            <a:off x="6663690" y="2214245"/>
            <a:ext cx="5578475" cy="3446145"/>
          </a:xfrm>
          <a:prstGeom prst="rect">
            <a:avLst/>
          </a:prstGeom>
          <a:solidFill>
            <a:srgbClr val="D923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ontent Placeholder 2"/>
          <p:cNvSpPr txBox="1"/>
          <p:nvPr/>
        </p:nvSpPr>
        <p:spPr>
          <a:xfrm>
            <a:off x="7149465" y="2621915"/>
            <a:ext cx="4719320" cy="26606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lnSpc>
                <a:spcPct val="150000"/>
              </a:lnSpc>
              <a:spcBef>
                <a:spcPts val="0"/>
              </a:spcBef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万物互联，人类将连接各种各样的客观世界，一个摄像头、一个IoT芯片，记录一棵树的成长、一个人的老去……我们的世界出现了第三种数据，一种非常客观的、大量的、持续性的数据。</a:t>
            </a:r>
            <a:endParaRPr lang="zh-CN" altLang="en-US" sz="2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723900" y="596900"/>
            <a:ext cx="8609330" cy="135318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Data of Observing人类的认知将达到从所未有的深度</a:t>
            </a:r>
          </a:p>
          <a:p>
            <a:pPr algn="l">
              <a:lnSpc>
                <a:spcPts val="3600"/>
              </a:lnSpc>
            </a:pPr>
            <a:endParaRPr lang="en-US" altLang="zh-CN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ts val="1000"/>
              </a:lnSpc>
            </a:pP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ts val="1000"/>
              </a:lnSpc>
            </a:pP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1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8420" y="2214880"/>
            <a:ext cx="6722110" cy="34613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7"/>
          <p:cNvSpPr/>
          <p:nvPr/>
        </p:nvSpPr>
        <p:spPr>
          <a:xfrm>
            <a:off x="-52070" y="2214245"/>
            <a:ext cx="7798435" cy="3446145"/>
          </a:xfrm>
          <a:prstGeom prst="rect">
            <a:avLst/>
          </a:prstGeom>
          <a:solidFill>
            <a:srgbClr val="D923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ontent Placeholder 2"/>
          <p:cNvSpPr txBox="1"/>
          <p:nvPr/>
        </p:nvSpPr>
        <p:spPr>
          <a:xfrm>
            <a:off x="616585" y="2784475"/>
            <a:ext cx="6567805" cy="23050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 fontAlgn="auto">
              <a:lnSpc>
                <a:spcPct val="150000"/>
              </a:lnSpc>
              <a:spcBef>
                <a:spcPts val="0"/>
              </a:spcBef>
            </a:pPr>
            <a:r>
              <a:rPr lang="zh-CN" altLang="en-US" sz="20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这是一个最好的时代，也是一个最坏的时代。</a:t>
            </a:r>
            <a:endParaRPr lang="zh-CN" altLang="en-US" sz="2000" dirty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just" fontAlgn="auto">
              <a:lnSpc>
                <a:spcPct val="150000"/>
              </a:lnSpc>
              <a:spcBef>
                <a:spcPts val="0"/>
              </a:spcBef>
            </a:pPr>
            <a:r>
              <a:rPr lang="zh-CN" altLang="en-US" sz="20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一方面，我们享受并期待由于数据开放共享而带来的智慧生活；另一方面，因数据泄露而导致的事故也不时发生。</a:t>
            </a:r>
            <a:endParaRPr lang="zh-CN" altLang="en-US" sz="2000" dirty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just"/>
            <a:endParaRPr lang="zh-CN" altLang="en-US" sz="2000" dirty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723900" y="596900"/>
            <a:ext cx="4267200" cy="1353185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大数据时代的“双城困境”</a:t>
            </a:r>
          </a:p>
          <a:p>
            <a:pPr algn="l">
              <a:lnSpc>
                <a:spcPts val="3600"/>
              </a:lnSpc>
            </a:pPr>
            <a:endParaRPr lang="en-US" altLang="zh-CN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ts val="1000"/>
              </a:lnSpc>
            </a:pP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ts val="1000"/>
              </a:lnSpc>
            </a:pPr>
            <a:endParaRPr lang="en-US" altLang="zh-CN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1000"/>
              </a:lnSpc>
            </a:pPr>
            <a:endParaRPr lang="en-US" altLang="zh-CN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6365" y="2214245"/>
            <a:ext cx="4454525" cy="3448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5"/>
          <p:cNvGrpSpPr/>
          <p:nvPr/>
        </p:nvGrpSpPr>
        <p:grpSpPr>
          <a:xfrm>
            <a:off x="2802802" y="3178129"/>
            <a:ext cx="1106424" cy="1106424"/>
            <a:chOff x="2802802" y="3178129"/>
            <a:chExt cx="1106424" cy="1106424"/>
          </a:xfrm>
        </p:grpSpPr>
        <p:sp>
          <p:nvSpPr>
            <p:cNvPr id="4" name="Rounded Rectangle 12"/>
            <p:cNvSpPr/>
            <p:nvPr/>
          </p:nvSpPr>
          <p:spPr>
            <a:xfrm>
              <a:off x="2802802" y="3178129"/>
              <a:ext cx="1106424" cy="1106424"/>
            </a:xfrm>
            <a:prstGeom prst="roundRect">
              <a:avLst/>
            </a:prstGeom>
            <a:solidFill>
              <a:srgbClr val="D92328">
                <a:alpha val="6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AutoShape 117"/>
            <p:cNvSpPr/>
            <p:nvPr/>
          </p:nvSpPr>
          <p:spPr bwMode="auto">
            <a:xfrm>
              <a:off x="3024883" y="3465491"/>
              <a:ext cx="679846" cy="561193"/>
            </a:xfrm>
            <a:custGeom>
              <a:avLst/>
              <a:gdLst>
                <a:gd name="T0" fmla="+- 0 10799 1"/>
                <a:gd name="T1" fmla="*/ T0 w 21596"/>
                <a:gd name="T2" fmla="*/ 10800 h 21600"/>
                <a:gd name="T3" fmla="+- 0 10799 1"/>
                <a:gd name="T4" fmla="*/ T3 w 21596"/>
                <a:gd name="T5" fmla="*/ 10800 h 21600"/>
                <a:gd name="T6" fmla="+- 0 10799 1"/>
                <a:gd name="T7" fmla="*/ T6 w 21596"/>
                <a:gd name="T8" fmla="*/ 10800 h 21600"/>
                <a:gd name="T9" fmla="+- 0 10799 1"/>
                <a:gd name="T10" fmla="*/ T9 w 215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7" name="Rectangle 16"/>
          <p:cNvSpPr/>
          <p:nvPr/>
        </p:nvSpPr>
        <p:spPr>
          <a:xfrm>
            <a:off x="6414135" y="1736090"/>
            <a:ext cx="5137785" cy="1544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某书：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8700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万用户数据泄露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l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某丰：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亿条用户快递信息数据被出售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l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某豪：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亿客户的住宿用户信息泄露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l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My Heritage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9200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万用户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DNA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信息泄露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85750" indent="-285750" algn="l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en-US" altLang="zh-CN" sz="1600" b="1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100+</a:t>
            </a:r>
            <a:r>
              <a:rPr lang="zh-CN" altLang="en-US" sz="1600" b="1" dirty="0">
                <a:solidFill>
                  <a:srgbClr val="00B0F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车厂机密全曝光，通用、丰田、特斯拉中招</a:t>
            </a:r>
            <a:endParaRPr lang="en-GB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Rectangle 18"/>
          <p:cNvSpPr/>
          <p:nvPr/>
        </p:nvSpPr>
        <p:spPr>
          <a:xfrm>
            <a:off x="6414135" y="3637915"/>
            <a:ext cx="5299710" cy="1899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GB" sz="140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Level One，一家2000年创办于加拿大的汽车供应商，由于提供机器人和自动化方面的工程服务，在全球有100多家合作伙伴。然而，正是这样一家供应商，被网络安全公司UpGuard的研究员发现数据后门大开，可以轻松访问其合作伙伴的机密文件。</a:t>
            </a:r>
            <a:endParaRPr lang="en-GB" sz="1400">
              <a:solidFill>
                <a:schemeClr val="bg2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just">
              <a:lnSpc>
                <a:spcPct val="120000"/>
              </a:lnSpc>
              <a:defRPr/>
            </a:pPr>
            <a:r>
              <a:rPr lang="en-GB" sz="140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从车厂发展蓝图规划、工厂原理、制造细节，到客户合同材料、工作计划，再到各种保密协议文件……甚至员工的驾驶证和护照的扫描件等隐私信息，共计157千兆字节，包含近47，000个文件。</a:t>
            </a:r>
            <a:endParaRPr lang="en-GB" sz="1400">
              <a:solidFill>
                <a:schemeClr val="bg2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TextBox 1"/>
          <p:cNvSpPr txBox="1"/>
          <p:nvPr/>
        </p:nvSpPr>
        <p:spPr>
          <a:xfrm>
            <a:off x="723900" y="571500"/>
            <a:ext cx="3200400" cy="73787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史上最严重数据车祸</a:t>
            </a:r>
            <a:endParaRPr lang="en-US" altLang="zh-CN" sz="2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ts val="1800"/>
              </a:lnSpc>
            </a:pPr>
            <a:endParaRPr lang="en-US" altLang="zh-CN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/>
          <a:srcRect l="3668" t="5498" r="3668" b="5293"/>
          <a:stretch>
            <a:fillRect/>
          </a:stretch>
        </p:blipFill>
        <p:spPr>
          <a:xfrm>
            <a:off x="660400" y="1736090"/>
            <a:ext cx="5435600" cy="3715385"/>
          </a:xfrm>
          <a:prstGeom prst="rect">
            <a:avLst/>
          </a:prstGeom>
          <a:effectLst>
            <a:outerShdw blurRad="1270000" dist="673100" dir="21000000" sx="29000" sy="29000" algn="ctr" rotWithShape="0">
              <a:schemeClr val="bg1">
                <a:lumMod val="75000"/>
                <a:alpha val="5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354"/>
            <a:ext cx="12192000" cy="6862354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2614308" y="3961882"/>
            <a:ext cx="6963384" cy="1154552"/>
            <a:chOff x="2614308" y="3961882"/>
            <a:chExt cx="6963384" cy="1154552"/>
          </a:xfrm>
        </p:grpSpPr>
        <p:sp>
          <p:nvSpPr>
            <p:cNvPr id="5" name="文本框 4"/>
            <p:cNvSpPr txBox="1"/>
            <p:nvPr/>
          </p:nvSpPr>
          <p:spPr>
            <a:xfrm>
              <a:off x="5245409" y="3961882"/>
              <a:ext cx="1701183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Segoe UI" panose="020B0502040204020203" pitchFamily="34" charset="0"/>
                  <a:ea typeface="Segoe UI Symbol" panose="020B0502040204020203" pitchFamily="34" charset="0"/>
                  <a:cs typeface="Segoe UI" panose="020B0502040204020203" pitchFamily="34" charset="0"/>
                </a:rPr>
                <a:t>PART TWO</a:t>
              </a:r>
              <a:endParaRPr lang="zh-CN" alt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614308" y="4532869"/>
              <a:ext cx="6963384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Segoe UI" panose="020B0502040204020203" pitchFamily="34" charset="0"/>
                  <a:sym typeface="+mn-lt"/>
                </a:rPr>
                <a:t>汽车行业数据开放现状</a:t>
              </a:r>
              <a:endParaRPr lang="zh-CN" altLang="en-US" sz="3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Segoe UI" panose="020B0502040204020203" pitchFamily="34" charset="0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730230" y="2406010"/>
            <a:ext cx="27315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02</a:t>
            </a:r>
            <a:endParaRPr lang="zh-CN" altLang="en-US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feld 78"/>
          <p:cNvSpPr txBox="1"/>
          <p:nvPr/>
        </p:nvSpPr>
        <p:spPr>
          <a:xfrm>
            <a:off x="2614295" y="995680"/>
            <a:ext cx="395795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600">
              <a:lnSpc>
                <a:spcPct val="150000"/>
              </a:lnSpc>
            </a:pP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数据开放类型</a:t>
            </a:r>
          </a:p>
          <a:p>
            <a:pPr indent="0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·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数据开放现状</a:t>
            </a:r>
          </a:p>
          <a:p>
            <a:pPr defTabSz="228600">
              <a:lnSpc>
                <a:spcPct val="150000"/>
              </a:lnSpc>
            </a:pP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228600">
              <a:lnSpc>
                <a:spcPct val="150000"/>
              </a:lnSpc>
            </a:pP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228600">
              <a:lnSpc>
                <a:spcPct val="150000"/>
              </a:lnSpc>
            </a:pP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228600">
              <a:lnSpc>
                <a:spcPct val="150000"/>
              </a:lnSpc>
            </a:pP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228600">
              <a:lnSpc>
                <a:spcPct val="150000"/>
              </a:lnSpc>
            </a:pP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  <a:p>
            <a:pPr defTabSz="228600">
              <a:lnSpc>
                <a:spcPct val="150000"/>
              </a:lnSpc>
            </a:pP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2614308" y="995486"/>
            <a:ext cx="37654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50" advTm="4100">
        <p:pull/>
      </p:transition>
    </mc:Choice>
    <mc:Fallback xmlns="">
      <p:transition spd="slow" advTm="4100">
        <p:pull/>
      </p:transition>
    </mc:Fallback>
  </mc:AlternateContent>
</p:sld>
</file>

<file path=ppt/theme/theme1.xml><?xml version="1.0" encoding="utf-8"?>
<a:theme xmlns:a="http://schemas.openxmlformats.org/drawingml/2006/main" name="千图网海量PPT模板www.58pic.com​​">
  <a:themeElements>
    <a:clrScheme name="自定义 1007">
      <a:dk1>
        <a:sysClr val="windowText" lastClr="000000"/>
      </a:dk1>
      <a:lt1>
        <a:sysClr val="window" lastClr="FFFFFF"/>
      </a:lt1>
      <a:dk2>
        <a:srgbClr val="5A6378"/>
      </a:dk2>
      <a:lt2>
        <a:srgbClr val="7F7F7F"/>
      </a:lt2>
      <a:accent1>
        <a:srgbClr val="48A8AA"/>
      </a:accent1>
      <a:accent2>
        <a:srgbClr val="48A8AA"/>
      </a:accent2>
      <a:accent3>
        <a:srgbClr val="48A8AA"/>
      </a:accent3>
      <a:accent4>
        <a:srgbClr val="48A8AA"/>
      </a:accent4>
      <a:accent5>
        <a:srgbClr val="48A8AA"/>
      </a:accent5>
      <a:accent6>
        <a:srgbClr val="48A8AA"/>
      </a:accent6>
      <a:hlink>
        <a:srgbClr val="68AAAC"/>
      </a:hlink>
      <a:folHlink>
        <a:srgbClr val="680000"/>
      </a:folHlink>
    </a:clrScheme>
    <a:fontScheme name="55wrys1v">
      <a:majorFont>
        <a:latin typeface="庞门正道标题体"/>
        <a:ea typeface="庞门正道标题体"/>
        <a:cs typeface=""/>
      </a:majorFont>
      <a:minorFont>
        <a:latin typeface="庞门正道标题体"/>
        <a:ea typeface="庞门正道标题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983</Words>
  <Application>Microsoft Office PowerPoint</Application>
  <PresentationFormat>宽屏</PresentationFormat>
  <Paragraphs>127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等线</vt:lpstr>
      <vt:lpstr>FontAwesome</vt:lpstr>
      <vt:lpstr>Gill Sans</vt:lpstr>
      <vt:lpstr>微软雅黑</vt:lpstr>
      <vt:lpstr>庞门正道标题体</vt:lpstr>
      <vt:lpstr>Arial</vt:lpstr>
      <vt:lpstr>Segoe UI</vt:lpstr>
      <vt:lpstr>Wingdings</vt:lpstr>
      <vt:lpstr>千图网海量PPT模板www.58pic.com​​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FT0006</cp:lastModifiedBy>
  <cp:revision>224</cp:revision>
  <dcterms:created xsi:type="dcterms:W3CDTF">2018-04-10T08:10:00Z</dcterms:created>
  <dcterms:modified xsi:type="dcterms:W3CDTF">2019-09-14T08:14:15Z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2052-11.1.0.8980</vt:lpwstr>
  </property>
</Properties>
</file>

<file path=docProps/thumbnail.jpeg>
</file>